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9" r:id="rId3"/>
    <p:sldId id="260" r:id="rId4"/>
    <p:sldId id="258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5" r:id="rId13"/>
    <p:sldId id="272" r:id="rId14"/>
    <p:sldId id="269" r:id="rId15"/>
    <p:sldId id="270" r:id="rId16"/>
  </p:sldIdLst>
  <p:sldSz cx="14630400" cy="8229600"/>
  <p:notesSz cx="8229600" cy="14630400"/>
  <p:embeddedFontLst>
    <p:embeddedFont>
      <p:font typeface="Calibri" pitchFamily="34" charset="0"/>
      <p:regular r:id="rId18"/>
      <p:bold r:id="rId19"/>
      <p:italic r:id="rId20"/>
      <p:boldItalic r:id="rId21"/>
    </p:embeddedFont>
    <p:embeddedFont>
      <p:font typeface="Arimo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10" autoAdjust="0"/>
  </p:normalViewPr>
  <p:slideViewPr>
    <p:cSldViewPr snapToGrid="0" snapToObjects="1">
      <p:cViewPr varScale="1">
        <p:scale>
          <a:sx n="56" d="100"/>
          <a:sy n="56" d="100"/>
        </p:scale>
        <p:origin x="-584" y="-72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/>
          <a:lstStyle/>
          <a:p>
            <a:fld id="{F7021451-1387-4CA6-816F-3879F97B5CBC}" type="slidenum">
              <a:rPr lang="en-US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/>
          <a:lstStyle/>
          <a:p>
            <a:fld id="{F7021451-1387-4CA6-816F-3879F97B5CBC}" type="slidenum">
              <a:rPr lang="en-US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wedge/>
    <p:sndAc>
      <p:stSnd loop="1">
        <p:snd r:embed="rId1" name="arrow.wav"/>
      </p:stSnd>
    </p:sndAc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 advTm="0">
    <p:wedge/>
    <p:sndAc>
      <p:stSnd loop="1">
        <p:snd r:embed="rId1" name="arrow.wav"/>
      </p:stSnd>
    </p:sndAc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slow" advTm="0">
    <p:wedge/>
    <p:sndAc>
      <p:stSnd loop="1">
        <p:snd r:embed="rId4" name="arrow.wav"/>
      </p:stSnd>
    </p:sndAc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28932" y="1270635"/>
            <a:ext cx="11920180" cy="656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Docker: The Heart of DevOps Automation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8500" y="2349500"/>
            <a:ext cx="5499100" cy="53213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001941" y="6796088"/>
            <a:ext cx="2626519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205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2731262" y="7670800"/>
            <a:ext cx="1863975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 advTm="0">
    <p:wedge/>
    <p:sndAc>
      <p:stSnd loop="1">
        <p:snd r:embed="rId3" name="arrow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335353" y="7182383"/>
            <a:ext cx="3166955" cy="966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876694" y="643467"/>
            <a:ext cx="105251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dirty="0" smtClean="0">
                <a:solidFill>
                  <a:schemeClr val="bg1"/>
                </a:solidFill>
              </a:rPr>
              <a:t>we can get the </a:t>
            </a:r>
            <a:r>
              <a:rPr lang="en-IN" sz="3600" dirty="0" err="1" smtClean="0">
                <a:solidFill>
                  <a:schemeClr val="bg1"/>
                </a:solidFill>
              </a:rPr>
              <a:t>docker</a:t>
            </a:r>
            <a:r>
              <a:rPr lang="en-IN" sz="3600" dirty="0" smtClean="0">
                <a:solidFill>
                  <a:schemeClr val="bg1"/>
                </a:solidFill>
              </a:rPr>
              <a:t> image by </a:t>
            </a:r>
            <a:r>
              <a:rPr lang="en-IN" sz="3600" dirty="0" err="1" smtClean="0">
                <a:solidFill>
                  <a:schemeClr val="bg1"/>
                </a:solidFill>
              </a:rPr>
              <a:t>wrritting</a:t>
            </a:r>
            <a:r>
              <a:rPr lang="en-IN" sz="3600" dirty="0" smtClean="0">
                <a:solidFill>
                  <a:schemeClr val="bg1"/>
                </a:solidFill>
              </a:rPr>
              <a:t> a </a:t>
            </a:r>
            <a:r>
              <a:rPr lang="en-IN" sz="3600" dirty="0" err="1" smtClean="0">
                <a:solidFill>
                  <a:schemeClr val="bg1"/>
                </a:solidFill>
              </a:rPr>
              <a:t>docker</a:t>
            </a:r>
            <a:r>
              <a:rPr lang="en-IN" sz="3600" dirty="0" smtClean="0">
                <a:solidFill>
                  <a:schemeClr val="bg1"/>
                </a:solidFill>
              </a:rPr>
              <a:t> file:-</a:t>
            </a:r>
            <a:r>
              <a:rPr lang="en-IN" dirty="0" smtClean="0"/>
              <a:t>.</a:t>
            </a:r>
            <a:endParaRPr lang="en-IN" dirty="0"/>
          </a:p>
        </p:txBody>
      </p:sp>
      <p:pic>
        <p:nvPicPr>
          <p:cNvPr id="17412" name="Picture 4" descr="C:\Users\Administrator\Pictures\Screenshots\Screenshot 2025-04-17 152404.png"/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1095999" y="1542481"/>
            <a:ext cx="12276000" cy="3131119"/>
          </a:xfrm>
          <a:prstGeom prst="rect">
            <a:avLst/>
          </a:prstGeom>
          <a:noFill/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7413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095999" y="4673600"/>
            <a:ext cx="12276000" cy="1939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7414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95999" y="6626069"/>
            <a:ext cx="12276000" cy="1112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</p:spTree>
  </p:cSld>
  <p:clrMapOvr>
    <a:masterClrMapping/>
  </p:clrMapOvr>
  <p:transition spd="slow" advTm="0">
    <p:wedge/>
    <p:sndAc>
      <p:stSnd loop="1">
        <p:snd r:embed="rId2" name="arrow.wav"/>
      </p:stSnd>
    </p:sndAc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C:\Users\Administrator\Pictures\Screenshots\Screenshot 2025-04-17 15250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931311" y="555137"/>
            <a:ext cx="7812000" cy="4148277"/>
          </a:xfrm>
          <a:prstGeom prst="rect">
            <a:avLst/>
          </a:prstGeom>
          <a:noFill/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335353" y="7182383"/>
            <a:ext cx="3166955" cy="966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 advTm="0">
    <p:wedge/>
    <p:sndAc>
      <p:stSnd loop="1">
        <p:snd r:embed="rId2" name="arrow.wav"/>
      </p:stSnd>
    </p:sndAc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53365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Docker Hub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3596640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44343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Push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24124" y="4929902"/>
            <a:ext cx="355473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Upload images to Docker Hub.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7827" y="3596640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37827" y="44343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Pull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37827" y="4929902"/>
            <a:ext cx="35548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Download images from Docker Hub.</a:t>
            </a:r>
            <a:endParaRPr lang="en-US" sz="1850" dirty="0"/>
          </a:p>
        </p:txBody>
      </p:sp>
      <p:pic>
        <p:nvPicPr>
          <p:cNvPr id="10" name="Picture 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1451626" y="7696992"/>
            <a:ext cx="3178774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 advTm="0">
    <p:wedge/>
    <p:sndAc>
      <p:stSnd loop="1">
        <p:snd r:embed="rId3" name="arrow.wav"/>
      </p:stSnd>
    </p:sndAc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333298" y="709147"/>
            <a:ext cx="678001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Images vs. Containers</a:t>
            </a:r>
            <a:endParaRPr lang="en-US" sz="4400" dirty="0"/>
          </a:p>
        </p:txBody>
      </p:sp>
      <p:sp>
        <p:nvSpPr>
          <p:cNvPr id="7" name="Text 4"/>
          <p:cNvSpPr/>
          <p:nvPr/>
        </p:nvSpPr>
        <p:spPr>
          <a:xfrm>
            <a:off x="2737008" y="21448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6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Docker Images</a:t>
            </a:r>
            <a:endParaRPr lang="en-US" sz="3600" dirty="0"/>
          </a:p>
        </p:txBody>
      </p:sp>
      <p:sp>
        <p:nvSpPr>
          <p:cNvPr id="8" name="Text 5"/>
          <p:cNvSpPr/>
          <p:nvPr/>
        </p:nvSpPr>
        <p:spPr>
          <a:xfrm>
            <a:off x="1355109" y="3886736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Font typeface="Wingdings" pitchFamily="2" charset="2"/>
              <a:buChar char="ü"/>
            </a:pPr>
            <a:r>
              <a:rPr lang="en-US" sz="360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Read-only </a:t>
            </a:r>
            <a:r>
              <a:rPr lang="en-US" sz="3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templates.</a:t>
            </a:r>
            <a:endParaRPr lang="en-US" sz="3600" dirty="0"/>
          </a:p>
        </p:txBody>
      </p:sp>
      <p:sp>
        <p:nvSpPr>
          <p:cNvPr id="9" name="Text 6"/>
          <p:cNvSpPr/>
          <p:nvPr/>
        </p:nvSpPr>
        <p:spPr>
          <a:xfrm>
            <a:off x="1355109" y="5100399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Font typeface="Wingdings" pitchFamily="2" charset="2"/>
              <a:buChar char="ü"/>
            </a:pPr>
            <a:r>
              <a:rPr lang="en-US" sz="3600" dirty="0" smtClean="0">
                <a:solidFill>
                  <a:schemeClr val="bg1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Used </a:t>
            </a:r>
            <a:r>
              <a:rPr lang="en-US" sz="3600" dirty="0">
                <a:solidFill>
                  <a:schemeClr val="bg1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 create containers.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9206115" y="2144889"/>
            <a:ext cx="288369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6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Docker Containers</a:t>
            </a:r>
            <a:endParaRPr lang="en-US" sz="3600" dirty="0"/>
          </a:p>
        </p:txBody>
      </p:sp>
      <p:sp>
        <p:nvSpPr>
          <p:cNvPr id="13" name="Text 10"/>
          <p:cNvSpPr/>
          <p:nvPr/>
        </p:nvSpPr>
        <p:spPr>
          <a:xfrm>
            <a:off x="8641671" y="3886736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Font typeface="Wingdings" pitchFamily="2" charset="2"/>
              <a:buChar char="ü"/>
            </a:pPr>
            <a:r>
              <a:rPr lang="en-US" sz="360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Runnable </a:t>
            </a:r>
            <a:r>
              <a:rPr lang="en-US" sz="3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instances of </a:t>
            </a:r>
            <a:endParaRPr lang="en-US" sz="3600" dirty="0" smtClean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3000"/>
              </a:lnSpc>
            </a:pPr>
            <a:r>
              <a:rPr lang="en-US" sz="3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360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</a:t>
            </a:r>
            <a:r>
              <a:rPr lang="en-US" sz="360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images</a:t>
            </a:r>
            <a:r>
              <a:rPr lang="en-US" sz="3600" dirty="0" smtClean="0"/>
              <a:t>.</a:t>
            </a:r>
          </a:p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3000"/>
              </a:lnSpc>
              <a:buNone/>
            </a:pPr>
            <a:endParaRPr lang="en-US" sz="1850" dirty="0" smtClean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3000"/>
              </a:lnSpc>
              <a:buNone/>
            </a:pPr>
            <a:endParaRPr lang="en-US" sz="1850" dirty="0" smtClean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641671" y="5100399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Font typeface="Wingdings" pitchFamily="2" charset="2"/>
              <a:buChar char="ü"/>
            </a:pPr>
            <a:r>
              <a:rPr lang="en-US" sz="360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Isolated </a:t>
            </a:r>
            <a:r>
              <a:rPr lang="en-US" sz="3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environments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850" dirty="0"/>
          </a:p>
        </p:txBody>
      </p:sp>
    </p:spTree>
  </p:cSld>
  <p:clrMapOvr>
    <a:masterClrMapping/>
  </p:clrMapOvr>
  <p:transition spd="slow" advTm="0">
    <p:wedge/>
    <p:sndAc>
      <p:stSnd loop="1">
        <p:snd r:embed="rId3" name="arrow.wav"/>
      </p:stSnd>
    </p:sndAc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24747" y="141111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 smtClean="0">
                <a:solidFill>
                  <a:srgbClr val="FFFFFF"/>
                </a:solidFill>
                <a:latin typeface="Syne Bold" pitchFamily="34" charset="0"/>
                <a:ea typeface="Syne Bold" pitchFamily="34" charset="-122"/>
              </a:rPr>
              <a:t>CONCLUSION</a:t>
            </a:r>
            <a:endParaRPr lang="en-US" sz="4400" dirty="0"/>
          </a:p>
        </p:txBody>
      </p:sp>
      <p:sp>
        <p:nvSpPr>
          <p:cNvPr id="3" name="Rectangle 2"/>
          <p:cNvSpPr/>
          <p:nvPr/>
        </p:nvSpPr>
        <p:spPr>
          <a:xfrm>
            <a:off x="1738489" y="2596443"/>
            <a:ext cx="1072444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IN" sz="3600" dirty="0" smtClean="0">
                <a:solidFill>
                  <a:schemeClr val="bg1"/>
                </a:solidFill>
              </a:rPr>
              <a:t> </a:t>
            </a:r>
            <a:r>
              <a:rPr lang="en-IN" sz="3600" dirty="0" err="1" smtClean="0">
                <a:solidFill>
                  <a:schemeClr val="bg1"/>
                </a:solidFill>
              </a:rPr>
              <a:t>Docker</a:t>
            </a:r>
            <a:r>
              <a:rPr lang="en-IN" sz="3600" dirty="0" smtClean="0">
                <a:solidFill>
                  <a:schemeClr val="bg1"/>
                </a:solidFill>
              </a:rPr>
              <a:t> </a:t>
            </a:r>
            <a:r>
              <a:rPr lang="en-IN" sz="3600" dirty="0" smtClean="0">
                <a:solidFill>
                  <a:schemeClr val="bg1"/>
                </a:solidFill>
              </a:rPr>
              <a:t>empowers </a:t>
            </a:r>
            <a:r>
              <a:rPr lang="en-IN" sz="3600" dirty="0" err="1" smtClean="0">
                <a:solidFill>
                  <a:schemeClr val="bg1"/>
                </a:solidFill>
              </a:rPr>
              <a:t>DevOps</a:t>
            </a:r>
            <a:r>
              <a:rPr lang="en-IN" sz="3600" dirty="0" smtClean="0">
                <a:solidFill>
                  <a:schemeClr val="bg1"/>
                </a:solidFill>
              </a:rPr>
              <a:t> by delivering </a:t>
            </a:r>
            <a:r>
              <a:rPr lang="en-IN" sz="3600" dirty="0" smtClean="0">
                <a:solidFill>
                  <a:schemeClr val="bg1"/>
                </a:solidFill>
              </a:rPr>
              <a:t>  speed</a:t>
            </a:r>
            <a:r>
              <a:rPr lang="en-IN" sz="3600" dirty="0" smtClean="0">
                <a:solidFill>
                  <a:schemeClr val="bg1"/>
                </a:solidFill>
              </a:rPr>
              <a:t>, </a:t>
            </a:r>
            <a:r>
              <a:rPr lang="en-IN" sz="3600" dirty="0" smtClean="0">
                <a:solidFill>
                  <a:schemeClr val="bg1"/>
                </a:solidFill>
              </a:rPr>
              <a:t> consistency</a:t>
            </a:r>
            <a:r>
              <a:rPr lang="en-IN" sz="3600" dirty="0" smtClean="0">
                <a:solidFill>
                  <a:schemeClr val="bg1"/>
                </a:solidFill>
              </a:rPr>
              <a:t>, and scalability. It's the backbone of modern cloud-native development</a:t>
            </a:r>
            <a:r>
              <a:rPr lang="en-IN" sz="3600" dirty="0" smtClean="0">
                <a:solidFill>
                  <a:schemeClr val="bg1"/>
                </a:solidFill>
              </a:rPr>
              <a:t>.</a:t>
            </a:r>
          </a:p>
          <a:p>
            <a:endParaRPr lang="en-IN" sz="3600" dirty="0" smtClean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ü"/>
            </a:pPr>
            <a:r>
              <a:rPr lang="en-IN" sz="3600" dirty="0" smtClean="0">
                <a:solidFill>
                  <a:schemeClr val="bg1"/>
                </a:solidFill>
              </a:rPr>
              <a:t> </a:t>
            </a:r>
            <a:r>
              <a:rPr lang="en-IN" sz="3600" dirty="0" err="1" smtClean="0">
                <a:solidFill>
                  <a:schemeClr val="bg1"/>
                </a:solidFill>
              </a:rPr>
              <a:t>Docker</a:t>
            </a:r>
            <a:r>
              <a:rPr lang="en-IN" sz="3600" dirty="0" smtClean="0">
                <a:solidFill>
                  <a:schemeClr val="bg1"/>
                </a:solidFill>
              </a:rPr>
              <a:t> isn't just a tool, it's a transformation — changing how software is built, shipped, and run in a </a:t>
            </a:r>
            <a:r>
              <a:rPr lang="en-IN" sz="3600" dirty="0" err="1" smtClean="0">
                <a:solidFill>
                  <a:schemeClr val="bg1"/>
                </a:solidFill>
              </a:rPr>
              <a:t>DevOps</a:t>
            </a:r>
            <a:r>
              <a:rPr lang="en-IN" sz="3600" dirty="0" smtClean="0">
                <a:solidFill>
                  <a:schemeClr val="bg1"/>
                </a:solidFill>
              </a:rPr>
              <a:t>-driven world.</a:t>
            </a:r>
            <a:endParaRPr lang="en-IN" sz="36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335353" y="7182383"/>
            <a:ext cx="3166955" cy="966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 advTm="0">
    <p:wedge/>
    <p:sndAc>
      <p:stSnd loop="1">
        <p:snd r:embed="rId2" name="arrow.wav"/>
      </p:stSnd>
    </p:sndAc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66436" y="407939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9600" b="1" dirty="0" smtClean="0">
                <a:solidFill>
                  <a:srgbClr val="FFFFFF"/>
                </a:solidFill>
                <a:latin typeface="Syne Bold" pitchFamily="34" charset="0"/>
                <a:ea typeface="Syne Bold" pitchFamily="34" charset="-122"/>
              </a:rPr>
              <a:t>THANK YOU</a:t>
            </a:r>
            <a:endParaRPr lang="en-US" sz="9600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335353" y="7182383"/>
            <a:ext cx="3166955" cy="966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 advTm="0">
    <p:wedge/>
    <p:sndAc>
      <p:stSnd loop="1">
        <p:snd r:embed="rId2" name="arrow.wav"/>
      </p:stSnd>
    </p:sndAc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55824" y="67310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 smtClean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    INDEX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863644" y="1638300"/>
            <a:ext cx="6560733" cy="586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r>
              <a:rPr lang="en-US" sz="2800" b="1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Docker Introduction</a:t>
            </a:r>
          </a:p>
          <a:p>
            <a:pPr marL="0" indent="0" algn="l">
              <a:lnSpc>
                <a:spcPts val="3000"/>
              </a:lnSpc>
            </a:pPr>
            <a:endParaRPr lang="en-US" sz="2800" b="1" dirty="0" smtClean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r>
              <a:rPr lang="en-US" sz="2800" b="1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Why is Docker used in Devops?</a:t>
            </a: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endParaRPr lang="en-US" sz="2800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r>
              <a:rPr lang="en-US" sz="2800" b="1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Docker Architecture</a:t>
            </a: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endParaRPr lang="en-US" sz="2800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r>
              <a:rPr lang="en-US" sz="2800" b="1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Docker Installation</a:t>
            </a:r>
          </a:p>
          <a:p>
            <a:pPr marL="0" indent="0" algn="l">
              <a:lnSpc>
                <a:spcPts val="3000"/>
              </a:lnSpc>
            </a:pPr>
            <a:endParaRPr lang="en-US" sz="2800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r>
              <a:rPr lang="en-US" sz="2800" b="1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Docker commands</a:t>
            </a: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endParaRPr lang="en-US" sz="2800" b="1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r>
              <a:rPr lang="en-US" sz="2800" b="1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Docker Hub</a:t>
            </a: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endParaRPr lang="en-US" sz="2800" b="1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r>
              <a:rPr lang="en-US" sz="2800" b="1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Image Vs Container</a:t>
            </a: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endParaRPr lang="en-US" sz="2800" b="1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3000"/>
              </a:lnSpc>
              <a:buFont typeface="Wingdings" pitchFamily="2" charset="2"/>
              <a:buChar char="Ø"/>
            </a:pPr>
            <a:r>
              <a:rPr lang="en-US" sz="2800" b="1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Conclusion</a:t>
            </a:r>
          </a:p>
          <a:p>
            <a:pPr marL="0" indent="0" algn="l">
              <a:lnSpc>
                <a:spcPts val="3000"/>
              </a:lnSpc>
            </a:pPr>
            <a:endParaRPr lang="en-US" sz="2800" b="1" dirty="0" smtClean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2778154" y="7505700"/>
            <a:ext cx="1852246" cy="723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 advTm="0">
    <p:wedge/>
    <p:sndAc>
      <p:stSnd loop="1">
        <p:snd r:embed="rId3" name="arrow.wav"/>
      </p:stSnd>
    </p:sndAc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20628" y="1092200"/>
            <a:ext cx="628507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 smtClean="0">
                <a:solidFill>
                  <a:srgbClr val="FFFFFF"/>
                </a:solidFill>
                <a:latin typeface="Syne Bold" pitchFamily="34" charset="0"/>
                <a:ea typeface="Syne Bold" pitchFamily="34" charset="-122"/>
              </a:rPr>
              <a:t>DOCKER INTRODCUTION</a:t>
            </a:r>
          </a:p>
          <a:p>
            <a:pPr marL="0" indent="0" algn="l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4" name="Rectangle 3"/>
          <p:cNvSpPr/>
          <p:nvPr/>
        </p:nvSpPr>
        <p:spPr>
          <a:xfrm>
            <a:off x="1398428" y="2603500"/>
            <a:ext cx="694547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 smtClean="0">
                <a:solidFill>
                  <a:schemeClr val="bg1"/>
                </a:solidFill>
              </a:rPr>
              <a:t>Docker</a:t>
            </a:r>
            <a:r>
              <a:rPr lang="en-IN" sz="3600" dirty="0" smtClean="0">
                <a:solidFill>
                  <a:schemeClr val="bg1"/>
                </a:solidFill>
              </a:rPr>
              <a:t> is an open-source tool designed to automate the deployment of applications inside lightweight, portable containers.</a:t>
            </a:r>
            <a:r>
              <a:rPr lang="en-IN" dirty="0" smtClean="0"/>
              <a:t>.</a:t>
            </a:r>
            <a:endParaRPr lang="en-IN" dirty="0"/>
          </a:p>
        </p:txBody>
      </p:sp>
    </p:spTree>
  </p:cSld>
  <p:clrMapOvr>
    <a:masterClrMapping/>
  </p:clrMapOvr>
  <p:transition spd="slow" advTm="0">
    <p:wedge/>
    <p:sndAc>
      <p:stSnd loop="1">
        <p:snd r:embed="rId2" name="arrow.wav"/>
      </p:stSnd>
    </p:sndAc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740191"/>
            <a:ext cx="864727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Why is Docker used in Devops?</a:t>
            </a:r>
          </a:p>
          <a:p>
            <a:pPr>
              <a:lnSpc>
                <a:spcPts val="5500"/>
              </a:lnSpc>
            </a:pPr>
            <a:endParaRPr lang="en-US" sz="4400" b="1" dirty="0" smtClean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5500"/>
              </a:lnSpc>
              <a:buNone/>
            </a:pPr>
            <a:endParaRPr lang="en-US" sz="4400" b="1" dirty="0" smtClean="0">
              <a:solidFill>
                <a:srgbClr val="FFFFFF"/>
              </a:solidFill>
              <a:latin typeface="Syne Bold" pitchFamily="34" charset="0"/>
              <a:ea typeface="Syne Bold" pitchFamily="34" charset="-122"/>
            </a:endParaRPr>
          </a:p>
          <a:p>
            <a:pPr marL="0" indent="0" algn="l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727728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163860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sp>
        <p:nvSpPr>
          <p:cNvPr id="14" name="Rectangle 13"/>
          <p:cNvSpPr/>
          <p:nvPr/>
        </p:nvSpPr>
        <p:spPr>
          <a:xfrm>
            <a:off x="837724" y="1950134"/>
            <a:ext cx="6830588" cy="50783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</a:rPr>
              <a:t>Consistency Across Environments</a:t>
            </a:r>
          </a:p>
          <a:p>
            <a:endParaRPr lang="en-IN" sz="3600" dirty="0" smtClean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</a:rPr>
              <a:t>Faster Delivery</a:t>
            </a:r>
          </a:p>
          <a:p>
            <a:pPr>
              <a:buFont typeface="Wingdings" pitchFamily="2" charset="2"/>
              <a:buChar char="v"/>
            </a:pPr>
            <a:endParaRPr lang="en-IN" sz="3600" dirty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</a:rPr>
              <a:t>Simplified Deployment</a:t>
            </a:r>
          </a:p>
          <a:p>
            <a:pPr>
              <a:buFont typeface="Wingdings" pitchFamily="2" charset="2"/>
              <a:buChar char="v"/>
            </a:pPr>
            <a:endParaRPr lang="en-IN" sz="3600" dirty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</a:rPr>
              <a:t>Scalability</a:t>
            </a:r>
          </a:p>
          <a:p>
            <a:pPr>
              <a:buFont typeface="Wingdings" pitchFamily="2" charset="2"/>
              <a:buChar char="v"/>
            </a:pPr>
            <a:endParaRPr lang="en-IN" sz="3600" dirty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</a:rPr>
              <a:t>Isolation</a:t>
            </a:r>
            <a:endParaRPr lang="en-IN" sz="3600" dirty="0">
              <a:solidFill>
                <a:schemeClr val="bg1"/>
              </a:solidFill>
            </a:endParaRPr>
          </a:p>
        </p:txBody>
      </p:sp>
      <p:pic>
        <p:nvPicPr>
          <p:cNvPr id="15" name="Picture 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2583014" y="7567467"/>
            <a:ext cx="2047386" cy="6621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 advTm="0">
    <p:wedge/>
    <p:sndAc>
      <p:stSnd loop="1">
        <p:snd r:embed="rId3" name="arrow.wav"/>
      </p:stSnd>
    </p:sndAc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AutoShape 2" descr="https://i.geekflare.com/cdn-cgi/image/width=778,height=345,fit=crop,quality=90,format=auto,onerror=redirect,metadata=none/wp-content/uploads/2019/09/docker-architecture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292" name="AutoShape 4" descr="https://i.geekflare.com/cdn-cgi/image/width=778,height=345,fit=crop,quality=90,format=auto,onerror=redirect,metadata=none/wp-content/uploads/2019/09/docker-architecture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2298" name="Picture 10" descr="C:\Users\Administrator\Downloads\ChatGPT Image Apr 19, 2025, 01_06_29 PM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" y="0"/>
            <a:ext cx="14630400" cy="8229600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0">
    <p:wedge/>
    <p:sndAc>
      <p:stSnd loop="1">
        <p:snd r:embed="rId2" name="arrow.wav"/>
      </p:stSnd>
    </p:sndAc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824" y="597877"/>
            <a:ext cx="864727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DOCKER INSTALLATION</a:t>
            </a:r>
          </a:p>
          <a:p>
            <a:pPr>
              <a:lnSpc>
                <a:spcPts val="5500"/>
              </a:lnSpc>
            </a:pPr>
            <a:endParaRPr lang="en-US" sz="4400" b="1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>
              <a:lnSpc>
                <a:spcPts val="5500"/>
              </a:lnSpc>
            </a:pPr>
            <a:endParaRPr lang="en-US" sz="4400" b="1" dirty="0" smtClean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>
              <a:lnSpc>
                <a:spcPts val="5500"/>
              </a:lnSpc>
            </a:pPr>
            <a:endParaRPr lang="en-US" sz="4400" b="1" dirty="0" smtClean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5500"/>
              </a:lnSpc>
              <a:buNone/>
            </a:pPr>
            <a:endParaRPr lang="en-US" sz="4400" b="1" dirty="0" smtClean="0">
              <a:solidFill>
                <a:srgbClr val="FFFFFF"/>
              </a:solidFill>
              <a:latin typeface="Syne Bold" pitchFamily="34" charset="0"/>
              <a:ea typeface="Syne Bold" pitchFamily="34" charset="-122"/>
            </a:endParaRPr>
          </a:p>
          <a:p>
            <a:pPr marL="0" indent="0" algn="l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Rectangle 2"/>
          <p:cNvSpPr/>
          <p:nvPr/>
        </p:nvSpPr>
        <p:spPr>
          <a:xfrm>
            <a:off x="1104900" y="1444207"/>
            <a:ext cx="11887200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 smtClean="0">
                <a:solidFill>
                  <a:schemeClr val="bg1"/>
                </a:solidFill>
              </a:rPr>
              <a:t>Step 1: Install Docker on EC2</a:t>
            </a:r>
          </a:p>
          <a:p>
            <a:endParaRPr lang="en-IN" sz="3200" dirty="0" smtClean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IN" sz="3200" dirty="0" smtClean="0">
                <a:solidFill>
                  <a:schemeClr val="bg1"/>
                </a:solidFill>
              </a:rPr>
              <a:t>Install Docker: </a:t>
            </a:r>
          </a:p>
          <a:p>
            <a:pPr marL="514350" indent="-514350"/>
            <a:endParaRPr lang="en-IN" sz="3200" dirty="0">
              <a:solidFill>
                <a:schemeClr val="bg1"/>
              </a:solidFill>
            </a:endParaRPr>
          </a:p>
          <a:p>
            <a:pPr marL="514350" indent="-514350"/>
            <a:endParaRPr lang="en-IN" sz="3200" dirty="0" smtClean="0">
              <a:solidFill>
                <a:schemeClr val="bg1"/>
              </a:solidFill>
            </a:endParaRPr>
          </a:p>
          <a:p>
            <a:pPr marL="514350" indent="-514350"/>
            <a:endParaRPr lang="en-IN" sz="3200" dirty="0" smtClean="0">
              <a:solidFill>
                <a:schemeClr val="bg1"/>
              </a:solidFill>
            </a:endParaRPr>
          </a:p>
          <a:p>
            <a:pPr marL="514350" indent="-514350"/>
            <a:r>
              <a:rPr lang="en-IN" sz="3200" dirty="0" smtClean="0">
                <a:solidFill>
                  <a:schemeClr val="bg1"/>
                </a:solidFill>
              </a:rPr>
              <a:t>2. Check Docker Version:</a:t>
            </a:r>
          </a:p>
          <a:p>
            <a:pPr marL="514350" indent="-514350">
              <a:buAutoNum type="arabicPeriod"/>
            </a:pPr>
            <a:endParaRPr lang="en-IN" sz="3200" dirty="0">
              <a:solidFill>
                <a:schemeClr val="bg1"/>
              </a:solidFill>
            </a:endParaRPr>
          </a:p>
          <a:p>
            <a:pPr marL="514350" indent="-514350"/>
            <a:endParaRPr lang="en-IN" sz="3200" dirty="0" smtClean="0">
              <a:solidFill>
                <a:schemeClr val="bg1"/>
              </a:solidFill>
            </a:endParaRPr>
          </a:p>
          <a:p>
            <a:pPr marL="514350" indent="-514350">
              <a:buAutoNum type="arabicPeriod" startAt="3"/>
            </a:pPr>
            <a:r>
              <a:rPr lang="en-IN" sz="3200" dirty="0" smtClean="0">
                <a:solidFill>
                  <a:schemeClr val="bg1"/>
                </a:solidFill>
              </a:rPr>
              <a:t>Start Docker Service:</a:t>
            </a:r>
          </a:p>
          <a:p>
            <a:pPr marL="514350" indent="-514350">
              <a:buAutoNum type="arabicPeriod" startAt="3"/>
            </a:pPr>
            <a:endParaRPr lang="en-IN" sz="3200" dirty="0" smtClean="0">
              <a:solidFill>
                <a:schemeClr val="bg1"/>
              </a:solidFill>
            </a:endParaRPr>
          </a:p>
          <a:p>
            <a:pPr marL="514350" indent="-514350"/>
            <a:endParaRPr lang="en-IN" sz="3200" dirty="0">
              <a:solidFill>
                <a:schemeClr val="bg1"/>
              </a:solidFill>
            </a:endParaRPr>
          </a:p>
          <a:p>
            <a:pPr marL="514350" indent="-514350"/>
            <a:endParaRPr lang="en-IN" sz="3200" dirty="0" smtClean="0">
              <a:solidFill>
                <a:schemeClr val="bg1"/>
              </a:solidFill>
            </a:endParaRPr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79742" y="5133178"/>
            <a:ext cx="12179300" cy="5568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679742" y="3157086"/>
            <a:ext cx="12179300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679742" y="6630062"/>
            <a:ext cx="11836966" cy="66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4" name="Picture 1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2024458" y="7696992"/>
            <a:ext cx="2605942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 advTm="0">
    <p:wedge/>
    <p:sndAc>
      <p:stSnd loop="1">
        <p:snd r:embed="rId2" name="arrow.wav"/>
      </p:stSnd>
    </p:sndAc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16000" y="444500"/>
            <a:ext cx="127000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dirty="0" smtClean="0">
                <a:solidFill>
                  <a:schemeClr val="bg1"/>
                </a:solidFill>
              </a:rPr>
              <a:t>4. Check Docker Info:</a:t>
            </a:r>
          </a:p>
          <a:p>
            <a:endParaRPr lang="en-IN" sz="3600" dirty="0" smtClean="0">
              <a:solidFill>
                <a:schemeClr val="bg1"/>
              </a:solidFill>
            </a:endParaRPr>
          </a:p>
          <a:p>
            <a:endParaRPr lang="en-IN" sz="3600" dirty="0">
              <a:solidFill>
                <a:schemeClr val="bg1"/>
              </a:solidFill>
            </a:endParaRPr>
          </a:p>
          <a:p>
            <a:r>
              <a:rPr lang="en-IN" sz="3600" dirty="0" smtClean="0">
                <a:solidFill>
                  <a:schemeClr val="bg1"/>
                </a:solidFill>
              </a:rPr>
              <a:t>5. </a:t>
            </a:r>
            <a:r>
              <a:rPr lang="en-IN" sz="3600" dirty="0">
                <a:solidFill>
                  <a:schemeClr val="bg1"/>
                </a:solidFill>
              </a:rPr>
              <a:t>V</a:t>
            </a:r>
            <a:r>
              <a:rPr lang="en-IN" sz="3600" dirty="0" smtClean="0">
                <a:solidFill>
                  <a:schemeClr val="bg1"/>
                </a:solidFill>
              </a:rPr>
              <a:t>iew Docker Directory:</a:t>
            </a:r>
          </a:p>
          <a:p>
            <a:endParaRPr lang="en-IN" sz="3600" dirty="0" smtClean="0">
              <a:solidFill>
                <a:schemeClr val="bg1"/>
              </a:solidFill>
            </a:endParaRPr>
          </a:p>
          <a:p>
            <a:endParaRPr lang="en-IN" sz="3600" dirty="0">
              <a:solidFill>
                <a:schemeClr val="bg1"/>
              </a:solidFill>
            </a:endParaRPr>
          </a:p>
          <a:p>
            <a:endParaRPr lang="en-IN" sz="3600" dirty="0" smtClean="0">
              <a:solidFill>
                <a:schemeClr val="bg1"/>
              </a:solidFill>
            </a:endParaRPr>
          </a:p>
          <a:p>
            <a:endParaRPr lang="en-IN" sz="3600" dirty="0">
              <a:solidFill>
                <a:schemeClr val="bg1"/>
              </a:solidFill>
            </a:endParaRPr>
          </a:p>
          <a:p>
            <a:endParaRPr lang="en-IN" sz="3600" dirty="0" smtClean="0">
              <a:solidFill>
                <a:schemeClr val="bg1"/>
              </a:solidFill>
            </a:endParaRPr>
          </a:p>
          <a:p>
            <a:endParaRPr lang="en-IN" sz="3600" dirty="0" smtClean="0">
              <a:solidFill>
                <a:schemeClr val="bg1"/>
              </a:solidFill>
            </a:endParaRPr>
          </a:p>
          <a:p>
            <a:endParaRPr lang="en-IN" sz="3600" dirty="0">
              <a:solidFill>
                <a:schemeClr val="bg1"/>
              </a:solidFill>
            </a:endParaRPr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02775" y="1230923"/>
            <a:ext cx="10312401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702775" y="2963006"/>
            <a:ext cx="10837332" cy="575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2868153" y="7182211"/>
            <a:ext cx="1695694" cy="1047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1197128" y="3930134"/>
            <a:ext cx="1081804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dirty="0" smtClean="0">
                <a:solidFill>
                  <a:schemeClr val="bg1"/>
                </a:solidFill>
              </a:rPr>
              <a:t>pull the </a:t>
            </a:r>
            <a:r>
              <a:rPr lang="en-IN" sz="3600" dirty="0" err="1" smtClean="0">
                <a:solidFill>
                  <a:schemeClr val="bg1"/>
                </a:solidFill>
              </a:rPr>
              <a:t>docker</a:t>
            </a:r>
            <a:r>
              <a:rPr lang="en-IN" sz="3600" dirty="0" smtClean="0">
                <a:solidFill>
                  <a:schemeClr val="bg1"/>
                </a:solidFill>
              </a:rPr>
              <a:t> image from online(official website):</a:t>
            </a:r>
          </a:p>
          <a:p>
            <a:r>
              <a:rPr lang="en-IN" sz="3600" dirty="0" smtClean="0">
                <a:solidFill>
                  <a:schemeClr val="bg1"/>
                </a:solidFill>
              </a:rPr>
              <a:t>1.</a:t>
            </a:r>
          </a:p>
          <a:p>
            <a:endParaRPr lang="en-IN" sz="3600" dirty="0">
              <a:solidFill>
                <a:schemeClr val="bg1"/>
              </a:solidFill>
            </a:endParaRPr>
          </a:p>
          <a:p>
            <a:r>
              <a:rPr lang="en-IN" sz="3600" dirty="0" smtClean="0">
                <a:solidFill>
                  <a:schemeClr val="bg1"/>
                </a:solidFill>
              </a:rPr>
              <a:t> </a:t>
            </a:r>
          </a:p>
          <a:p>
            <a:endParaRPr lang="en-IN" sz="3600" dirty="0">
              <a:solidFill>
                <a:schemeClr val="bg1"/>
              </a:solidFill>
            </a:endParaRPr>
          </a:p>
          <a:p>
            <a:endParaRPr lang="en-IN" sz="3600" dirty="0">
              <a:solidFill>
                <a:schemeClr val="bg1"/>
              </a:solidFill>
            </a:endParaRPr>
          </a:p>
        </p:txBody>
      </p:sp>
      <p:pic>
        <p:nvPicPr>
          <p:cNvPr id="14343" name="Picture 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424642" y="4862336"/>
            <a:ext cx="10092242" cy="24841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</p:spTree>
  </p:cSld>
  <p:clrMapOvr>
    <a:masterClrMapping/>
  </p:clrMapOvr>
  <p:transition spd="slow" advTm="0">
    <p:wedge/>
    <p:sndAc>
      <p:stSnd loop="1">
        <p:snd r:embed="rId2" name="arrow.wav"/>
      </p:stSnd>
    </p:sndAc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719629" y="7264399"/>
            <a:ext cx="2910771" cy="888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424843" y="996463"/>
            <a:ext cx="10638203" cy="2215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Rectangle 3"/>
          <p:cNvSpPr/>
          <p:nvPr/>
        </p:nvSpPr>
        <p:spPr>
          <a:xfrm>
            <a:off x="1008185" y="386862"/>
            <a:ext cx="11500338" cy="8679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dirty="0">
              <a:solidFill>
                <a:schemeClr val="bg1"/>
              </a:solidFill>
            </a:endParaRPr>
          </a:p>
          <a:p>
            <a:endParaRPr lang="en-IN" sz="3600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sz="3600" dirty="0" smtClean="0">
              <a:solidFill>
                <a:schemeClr val="bg1"/>
              </a:solidFill>
            </a:endParaRPr>
          </a:p>
          <a:p>
            <a:endParaRPr lang="en-IN" sz="3600" dirty="0" smtClean="0">
              <a:solidFill>
                <a:schemeClr val="bg1"/>
              </a:solidFill>
            </a:endParaRPr>
          </a:p>
          <a:p>
            <a:r>
              <a:rPr lang="en-IN" sz="3600" dirty="0" smtClean="0">
                <a:solidFill>
                  <a:schemeClr val="bg1"/>
                </a:solidFill>
              </a:rPr>
              <a:t>2.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600689" y="3809999"/>
            <a:ext cx="11448276" cy="679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600689" y="5298830"/>
            <a:ext cx="12160250" cy="137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 advTm="0">
    <p:wedge/>
    <p:sndAc>
      <p:stSnd loop="1">
        <p:snd r:embed="rId2" name="arrow.wav"/>
      </p:stSnd>
    </p:sndAc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27539" y="562708"/>
            <a:ext cx="11934092" cy="7017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3600" dirty="0" smtClean="0">
              <a:solidFill>
                <a:schemeClr val="bg1"/>
              </a:solidFill>
            </a:endParaRPr>
          </a:p>
          <a:p>
            <a:r>
              <a:rPr lang="en-IN" sz="3600" dirty="0" smtClean="0">
                <a:solidFill>
                  <a:schemeClr val="bg1"/>
                </a:solidFill>
              </a:rPr>
              <a:t>    Docker Basic commands:</a:t>
            </a:r>
          </a:p>
          <a:p>
            <a:pPr lvl="2"/>
            <a:endParaRPr lang="en-IN" sz="3600" dirty="0" smtClean="0">
              <a:solidFill>
                <a:schemeClr val="bg1"/>
              </a:solidFill>
            </a:endParaRPr>
          </a:p>
          <a:p>
            <a:pPr lvl="2">
              <a:buFont typeface="Wingdings" pitchFamily="2" charset="2"/>
              <a:buChar char="v"/>
            </a:pPr>
            <a:endParaRPr lang="en-IN" sz="3600" dirty="0" smtClean="0">
              <a:solidFill>
                <a:schemeClr val="bg1"/>
              </a:solidFill>
            </a:endParaRPr>
          </a:p>
          <a:p>
            <a:pPr lvl="2">
              <a:buFont typeface="Wingdings" pitchFamily="2" charset="2"/>
              <a:buChar char="v"/>
            </a:pPr>
            <a:endParaRPr lang="en-IN" sz="3600" dirty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v"/>
            </a:pPr>
            <a:endParaRPr lang="en-IN" sz="3600" dirty="0" smtClean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v"/>
            </a:pPr>
            <a:endParaRPr lang="en-IN" sz="3600" dirty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v"/>
            </a:pPr>
            <a:endParaRPr lang="en-IN" sz="3600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/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061156" y="2450124"/>
            <a:ext cx="12350043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335353" y="7182383"/>
            <a:ext cx="3166955" cy="966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 advTm="0">
    <p:wedge/>
    <p:sndAc>
      <p:stSnd loop="1">
        <p:snd r:embed="rId2" name="arrow.wav"/>
      </p:stSnd>
    </p:sndAc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238</Words>
  <Application>Microsoft Office PowerPoint</Application>
  <PresentationFormat>Custom</PresentationFormat>
  <Paragraphs>123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Syne Bold</vt:lpstr>
      <vt:lpstr>Calibri</vt:lpstr>
      <vt:lpstr>Arimo</vt:lpstr>
      <vt:lpstr>Wingdings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Windows User</cp:lastModifiedBy>
  <cp:revision>44</cp:revision>
  <dcterms:created xsi:type="dcterms:W3CDTF">2025-04-19T05:56:22Z</dcterms:created>
  <dcterms:modified xsi:type="dcterms:W3CDTF">2025-04-19T14:40:14Z</dcterms:modified>
</cp:coreProperties>
</file>